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4" r:id="rId2"/>
    <p:sldId id="275" r:id="rId3"/>
    <p:sldId id="283" r:id="rId4"/>
    <p:sldId id="273" r:id="rId5"/>
    <p:sldId id="300" r:id="rId6"/>
    <p:sldId id="295" r:id="rId7"/>
    <p:sldId id="296" r:id="rId8"/>
    <p:sldId id="301" r:id="rId9"/>
    <p:sldId id="302" r:id="rId10"/>
    <p:sldId id="299" r:id="rId11"/>
    <p:sldId id="281" r:id="rId12"/>
    <p:sldId id="282" r:id="rId13"/>
    <p:sldId id="278" r:id="rId14"/>
    <p:sldId id="288" r:id="rId15"/>
    <p:sldId id="287" r:id="rId16"/>
    <p:sldId id="272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73234-188B-4AEC-A492-5D1878238E4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EE153C8-D4B5-4D12-A7E6-59B530E810B2}">
      <dgm:prSet phldrT="[Text]"/>
      <dgm:spPr/>
      <dgm:t>
        <a:bodyPr/>
        <a:lstStyle/>
        <a:p>
          <a:r>
            <a:rPr lang="en-US">
              <a:latin typeface="Tahoma" pitchFamily="34" charset="0"/>
              <a:cs typeface="Tahoma" pitchFamily="34" charset="0"/>
            </a:rPr>
            <a:t>1. 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VNPT-CA SignServer</a:t>
          </a:r>
          <a:endParaRPr lang="en-US">
            <a:latin typeface="Tahoma" pitchFamily="34" charset="0"/>
            <a:cs typeface="Tahoma" pitchFamily="34" charset="0"/>
          </a:endParaRPr>
        </a:p>
      </dgm:t>
    </dgm:pt>
    <dgm:pt modelId="{E858420A-DC24-4B34-B722-B4E7630C08E1}" type="parTrans" cxnId="{FA08B22D-CDCB-4572-BEF3-11B9CB31D3A7}">
      <dgm:prSet/>
      <dgm:spPr/>
      <dgm:t>
        <a:bodyPr/>
        <a:lstStyle/>
        <a:p>
          <a:endParaRPr lang="en-US"/>
        </a:p>
      </dgm:t>
    </dgm:pt>
    <dgm:pt modelId="{8DDE26FD-D02E-4788-842B-E3AE7EE88FC9}" type="sibTrans" cxnId="{FA08B22D-CDCB-4572-BEF3-11B9CB31D3A7}">
      <dgm:prSet/>
      <dgm:spPr/>
      <dgm:t>
        <a:bodyPr/>
        <a:lstStyle/>
        <a:p>
          <a:endParaRPr lang="en-US"/>
        </a:p>
      </dgm:t>
    </dgm:pt>
    <dgm:pt modelId="{73C166B5-1E12-4C1D-BAE3-5E9D5F7279DC}">
      <dgm:prSet phldrT="[Text]"/>
      <dgm:spPr/>
      <dgm:t>
        <a:bodyPr/>
        <a:lstStyle/>
        <a:p>
          <a:r>
            <a:rPr lang="en-US">
              <a:latin typeface="Tahoma" pitchFamily="34" charset="0"/>
              <a:cs typeface="Tahoma" pitchFamily="34" charset="0"/>
            </a:rPr>
            <a:t>2. 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VNPT-CA Plugin</a:t>
          </a:r>
          <a:endParaRPr lang="en-US">
            <a:latin typeface="Tahoma" pitchFamily="34" charset="0"/>
            <a:cs typeface="Tahoma" pitchFamily="34" charset="0"/>
          </a:endParaRPr>
        </a:p>
      </dgm:t>
    </dgm:pt>
    <dgm:pt modelId="{6F1ADBAC-0055-4CEF-A65A-9299F87F4463}" type="parTrans" cxnId="{28F7923E-5B56-4783-9FE0-31FBDB5C266B}">
      <dgm:prSet/>
      <dgm:spPr/>
      <dgm:t>
        <a:bodyPr/>
        <a:lstStyle/>
        <a:p>
          <a:endParaRPr lang="en-US"/>
        </a:p>
      </dgm:t>
    </dgm:pt>
    <dgm:pt modelId="{5E48CCAB-1C9A-45BA-A347-F12F90FC7BF5}" type="sibTrans" cxnId="{28F7923E-5B56-4783-9FE0-31FBDB5C266B}">
      <dgm:prSet/>
      <dgm:spPr/>
      <dgm:t>
        <a:bodyPr/>
        <a:lstStyle/>
        <a:p>
          <a:endParaRPr lang="en-US"/>
        </a:p>
      </dgm:t>
    </dgm:pt>
    <dgm:pt modelId="{FE36FD98-CE8D-4E27-9945-1F12B4F29F73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US" err="1">
              <a:latin typeface="Times New Roman" panose="02020603050405020304" pitchFamily="18" charset="0"/>
              <a:cs typeface="Times New Roman" panose="02020603050405020304" pitchFamily="18" charset="0"/>
            </a:rPr>
            <a:t>Thảo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err="1">
              <a:latin typeface="Times New Roman" panose="02020603050405020304" pitchFamily="18" charset="0"/>
              <a:cs typeface="Times New Roman" panose="02020603050405020304" pitchFamily="18" charset="0"/>
            </a:rPr>
            <a:t>luận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917BC3-96AF-4E15-BCB3-07DB151F13E4}" type="parTrans" cxnId="{2B64172A-40A1-4987-A2A2-87ADFE991BDF}">
      <dgm:prSet/>
      <dgm:spPr/>
      <dgm:t>
        <a:bodyPr/>
        <a:lstStyle/>
        <a:p>
          <a:endParaRPr lang="en-US"/>
        </a:p>
      </dgm:t>
    </dgm:pt>
    <dgm:pt modelId="{F5FCC286-6DFC-42D7-9B52-33845147BDCD}" type="sibTrans" cxnId="{2B64172A-40A1-4987-A2A2-87ADFE991BDF}">
      <dgm:prSet/>
      <dgm:spPr/>
      <dgm:t>
        <a:bodyPr/>
        <a:lstStyle/>
        <a:p>
          <a:endParaRPr lang="en-US"/>
        </a:p>
      </dgm:t>
    </dgm:pt>
    <dgm:pt modelId="{6DE69369-BCC6-40BF-A7D7-6E9E961FCC24}">
      <dgm:prSet phldrT="[Text]"/>
      <dgm:spPr/>
      <dgm:t>
        <a:bodyPr/>
        <a:lstStyle/>
        <a:p>
          <a:r>
            <a:rPr lang="en-US">
              <a:latin typeface="Tahoma" pitchFamily="34" charset="0"/>
              <a:cs typeface="Tahoma" pitchFamily="34" charset="0"/>
            </a:rPr>
            <a:t>3. 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Demo ứng dụng CA</a:t>
          </a:r>
          <a:endParaRPr lang="en-US">
            <a:latin typeface="Tahoma" pitchFamily="34" charset="0"/>
            <a:cs typeface="Tahoma" pitchFamily="34" charset="0"/>
          </a:endParaRPr>
        </a:p>
      </dgm:t>
    </dgm:pt>
    <dgm:pt modelId="{AEEB94B1-E532-4B2D-8CFA-527FA739487F}" type="parTrans" cxnId="{438DDE39-C7F8-47D7-8C3F-947E5C79F1F3}">
      <dgm:prSet/>
      <dgm:spPr/>
      <dgm:t>
        <a:bodyPr/>
        <a:lstStyle/>
        <a:p>
          <a:endParaRPr lang="en-US"/>
        </a:p>
      </dgm:t>
    </dgm:pt>
    <dgm:pt modelId="{3E01A469-1746-4C75-B54D-C15B49E5A246}" type="sibTrans" cxnId="{438DDE39-C7F8-47D7-8C3F-947E5C79F1F3}">
      <dgm:prSet/>
      <dgm:spPr/>
      <dgm:t>
        <a:bodyPr/>
        <a:lstStyle/>
        <a:p>
          <a:endParaRPr lang="en-US"/>
        </a:p>
      </dgm:t>
    </dgm:pt>
    <dgm:pt modelId="{EEA3A3EF-BE0D-4981-92D0-D6B88A52218F}" type="pres">
      <dgm:prSet presAssocID="{83B73234-188B-4AEC-A492-5D1878238E4C}" presName="Name0" presStyleCnt="0">
        <dgm:presLayoutVars>
          <dgm:chMax val="7"/>
          <dgm:chPref val="7"/>
          <dgm:dir/>
        </dgm:presLayoutVars>
      </dgm:prSet>
      <dgm:spPr/>
    </dgm:pt>
    <dgm:pt modelId="{7A889254-16DC-4E33-9427-E6F9785FF3A7}" type="pres">
      <dgm:prSet presAssocID="{83B73234-188B-4AEC-A492-5D1878238E4C}" presName="Name1" presStyleCnt="0"/>
      <dgm:spPr/>
    </dgm:pt>
    <dgm:pt modelId="{861EF233-99B6-4D52-981F-036F919EF2CB}" type="pres">
      <dgm:prSet presAssocID="{83B73234-188B-4AEC-A492-5D1878238E4C}" presName="cycle" presStyleCnt="0"/>
      <dgm:spPr/>
    </dgm:pt>
    <dgm:pt modelId="{8E581EEA-7291-49DC-A0B6-2D3CB22CEC01}" type="pres">
      <dgm:prSet presAssocID="{83B73234-188B-4AEC-A492-5D1878238E4C}" presName="srcNode" presStyleLbl="node1" presStyleIdx="0" presStyleCnt="4"/>
      <dgm:spPr/>
    </dgm:pt>
    <dgm:pt modelId="{18BED515-6AD5-4F3F-8EBE-598AC2641F40}" type="pres">
      <dgm:prSet presAssocID="{83B73234-188B-4AEC-A492-5D1878238E4C}" presName="conn" presStyleLbl="parChTrans1D2" presStyleIdx="0" presStyleCnt="1"/>
      <dgm:spPr/>
    </dgm:pt>
    <dgm:pt modelId="{83E641FE-B30F-4D99-B254-966D29103E3D}" type="pres">
      <dgm:prSet presAssocID="{83B73234-188B-4AEC-A492-5D1878238E4C}" presName="extraNode" presStyleLbl="node1" presStyleIdx="0" presStyleCnt="4"/>
      <dgm:spPr/>
    </dgm:pt>
    <dgm:pt modelId="{E1A597FB-061A-42D3-9F28-DDDF98EA9B2D}" type="pres">
      <dgm:prSet presAssocID="{83B73234-188B-4AEC-A492-5D1878238E4C}" presName="dstNode" presStyleLbl="node1" presStyleIdx="0" presStyleCnt="4"/>
      <dgm:spPr/>
    </dgm:pt>
    <dgm:pt modelId="{2C934C8B-A458-4BEB-9A5A-421F40B506C0}" type="pres">
      <dgm:prSet presAssocID="{6EE153C8-D4B5-4D12-A7E6-59B530E810B2}" presName="text_1" presStyleLbl="node1" presStyleIdx="0" presStyleCnt="4">
        <dgm:presLayoutVars>
          <dgm:bulletEnabled val="1"/>
        </dgm:presLayoutVars>
      </dgm:prSet>
      <dgm:spPr/>
    </dgm:pt>
    <dgm:pt modelId="{CC745E76-2DA3-4EC2-A4BE-55477EC3BCCE}" type="pres">
      <dgm:prSet presAssocID="{6EE153C8-D4B5-4D12-A7E6-59B530E810B2}" presName="accent_1" presStyleCnt="0"/>
      <dgm:spPr/>
    </dgm:pt>
    <dgm:pt modelId="{1DA95B94-1D64-4A8B-91CA-AC175B9A7848}" type="pres">
      <dgm:prSet presAssocID="{6EE153C8-D4B5-4D12-A7E6-59B530E810B2}" presName="accentRepeatNode" presStyleLbl="solidFgAcc1" presStyleIdx="0" presStyleCnt="4"/>
      <dgm:spPr/>
    </dgm:pt>
    <dgm:pt modelId="{7F6EC115-43DE-4494-9614-CA42C8C2547E}" type="pres">
      <dgm:prSet presAssocID="{73C166B5-1E12-4C1D-BAE3-5E9D5F7279DC}" presName="text_2" presStyleLbl="node1" presStyleIdx="1" presStyleCnt="4">
        <dgm:presLayoutVars>
          <dgm:bulletEnabled val="1"/>
        </dgm:presLayoutVars>
      </dgm:prSet>
      <dgm:spPr/>
    </dgm:pt>
    <dgm:pt modelId="{5D778BE3-6111-4B86-8A36-2F21D682B1B5}" type="pres">
      <dgm:prSet presAssocID="{73C166B5-1E12-4C1D-BAE3-5E9D5F7279DC}" presName="accent_2" presStyleCnt="0"/>
      <dgm:spPr/>
    </dgm:pt>
    <dgm:pt modelId="{81789F2E-EAA8-40CC-A84B-1008EC4ED99A}" type="pres">
      <dgm:prSet presAssocID="{73C166B5-1E12-4C1D-BAE3-5E9D5F7279DC}" presName="accentRepeatNode" presStyleLbl="solidFgAcc1" presStyleIdx="1" presStyleCnt="4"/>
      <dgm:spPr/>
    </dgm:pt>
    <dgm:pt modelId="{D6149711-A3BA-4D68-89AD-E86BD20EE270}" type="pres">
      <dgm:prSet presAssocID="{6DE69369-BCC6-40BF-A7D7-6E9E961FCC24}" presName="text_3" presStyleLbl="node1" presStyleIdx="2" presStyleCnt="4">
        <dgm:presLayoutVars>
          <dgm:bulletEnabled val="1"/>
        </dgm:presLayoutVars>
      </dgm:prSet>
      <dgm:spPr/>
    </dgm:pt>
    <dgm:pt modelId="{D58765B1-1E9E-4BB6-9126-EF109B0AF88B}" type="pres">
      <dgm:prSet presAssocID="{6DE69369-BCC6-40BF-A7D7-6E9E961FCC24}" presName="accent_3" presStyleCnt="0"/>
      <dgm:spPr/>
    </dgm:pt>
    <dgm:pt modelId="{6B68B655-64D3-43B6-B07F-E47A545CA4DD}" type="pres">
      <dgm:prSet presAssocID="{6DE69369-BCC6-40BF-A7D7-6E9E961FCC24}" presName="accentRepeatNode" presStyleLbl="solidFgAcc1" presStyleIdx="2" presStyleCnt="4"/>
      <dgm:spPr/>
    </dgm:pt>
    <dgm:pt modelId="{EA8EC193-A695-4E77-81BA-1B50F7B7EDD9}" type="pres">
      <dgm:prSet presAssocID="{FE36FD98-CE8D-4E27-9945-1F12B4F29F73}" presName="text_4" presStyleLbl="node1" presStyleIdx="3" presStyleCnt="4">
        <dgm:presLayoutVars>
          <dgm:bulletEnabled val="1"/>
        </dgm:presLayoutVars>
      </dgm:prSet>
      <dgm:spPr/>
    </dgm:pt>
    <dgm:pt modelId="{BEF92586-9039-4080-9016-9F9892E62E63}" type="pres">
      <dgm:prSet presAssocID="{FE36FD98-CE8D-4E27-9945-1F12B4F29F73}" presName="accent_4" presStyleCnt="0"/>
      <dgm:spPr/>
    </dgm:pt>
    <dgm:pt modelId="{EAD1A74A-A279-4456-949B-D3225EC5DD4B}" type="pres">
      <dgm:prSet presAssocID="{FE36FD98-CE8D-4E27-9945-1F12B4F29F73}" presName="accentRepeatNode" presStyleLbl="solidFgAcc1" presStyleIdx="3" presStyleCnt="4"/>
      <dgm:spPr/>
    </dgm:pt>
  </dgm:ptLst>
  <dgm:cxnLst>
    <dgm:cxn modelId="{73984715-A8AB-44EE-860B-D04DC645FE2E}" type="presOf" srcId="{6EE153C8-D4B5-4D12-A7E6-59B530E810B2}" destId="{2C934C8B-A458-4BEB-9A5A-421F40B506C0}" srcOrd="0" destOrd="0" presId="urn:microsoft.com/office/officeart/2008/layout/VerticalCurvedList"/>
    <dgm:cxn modelId="{2B64172A-40A1-4987-A2A2-87ADFE991BDF}" srcId="{83B73234-188B-4AEC-A492-5D1878238E4C}" destId="{FE36FD98-CE8D-4E27-9945-1F12B4F29F73}" srcOrd="3" destOrd="0" parTransId="{9E917BC3-96AF-4E15-BCB3-07DB151F13E4}" sibTransId="{F5FCC286-6DFC-42D7-9B52-33845147BDCD}"/>
    <dgm:cxn modelId="{FA08B22D-CDCB-4572-BEF3-11B9CB31D3A7}" srcId="{83B73234-188B-4AEC-A492-5D1878238E4C}" destId="{6EE153C8-D4B5-4D12-A7E6-59B530E810B2}" srcOrd="0" destOrd="0" parTransId="{E858420A-DC24-4B34-B722-B4E7630C08E1}" sibTransId="{8DDE26FD-D02E-4788-842B-E3AE7EE88FC9}"/>
    <dgm:cxn modelId="{DDF89A2F-A96B-4C7C-B0D3-16F9C1B436E2}" type="presOf" srcId="{73C166B5-1E12-4C1D-BAE3-5E9D5F7279DC}" destId="{7F6EC115-43DE-4494-9614-CA42C8C2547E}" srcOrd="0" destOrd="0" presId="urn:microsoft.com/office/officeart/2008/layout/VerticalCurvedList"/>
    <dgm:cxn modelId="{438DDE39-C7F8-47D7-8C3F-947E5C79F1F3}" srcId="{83B73234-188B-4AEC-A492-5D1878238E4C}" destId="{6DE69369-BCC6-40BF-A7D7-6E9E961FCC24}" srcOrd="2" destOrd="0" parTransId="{AEEB94B1-E532-4B2D-8CFA-527FA739487F}" sibTransId="{3E01A469-1746-4C75-B54D-C15B49E5A246}"/>
    <dgm:cxn modelId="{B0A1023B-B815-46C0-891B-C1AD9FA98818}" type="presOf" srcId="{FE36FD98-CE8D-4E27-9945-1F12B4F29F73}" destId="{EA8EC193-A695-4E77-81BA-1B50F7B7EDD9}" srcOrd="0" destOrd="0" presId="urn:microsoft.com/office/officeart/2008/layout/VerticalCurvedList"/>
    <dgm:cxn modelId="{28F7923E-5B56-4783-9FE0-31FBDB5C266B}" srcId="{83B73234-188B-4AEC-A492-5D1878238E4C}" destId="{73C166B5-1E12-4C1D-BAE3-5E9D5F7279DC}" srcOrd="1" destOrd="0" parTransId="{6F1ADBAC-0055-4CEF-A65A-9299F87F4463}" sibTransId="{5E48CCAB-1C9A-45BA-A347-F12F90FC7BF5}"/>
    <dgm:cxn modelId="{CB03ED51-1525-42BC-8D05-0D20CC7717AC}" type="presOf" srcId="{8DDE26FD-D02E-4788-842B-E3AE7EE88FC9}" destId="{18BED515-6AD5-4F3F-8EBE-598AC2641F40}" srcOrd="0" destOrd="0" presId="urn:microsoft.com/office/officeart/2008/layout/VerticalCurvedList"/>
    <dgm:cxn modelId="{74932BE0-6061-493B-881D-1FFBF3390EF9}" type="presOf" srcId="{83B73234-188B-4AEC-A492-5D1878238E4C}" destId="{EEA3A3EF-BE0D-4981-92D0-D6B88A52218F}" srcOrd="0" destOrd="0" presId="urn:microsoft.com/office/officeart/2008/layout/VerticalCurvedList"/>
    <dgm:cxn modelId="{F60658F2-B56E-4676-8E87-457534751E9D}" type="presOf" srcId="{6DE69369-BCC6-40BF-A7D7-6E9E961FCC24}" destId="{D6149711-A3BA-4D68-89AD-E86BD20EE270}" srcOrd="0" destOrd="0" presId="urn:microsoft.com/office/officeart/2008/layout/VerticalCurvedList"/>
    <dgm:cxn modelId="{61A10605-99DF-4FFD-A1B8-8BEDAEE399E4}" type="presParOf" srcId="{EEA3A3EF-BE0D-4981-92D0-D6B88A52218F}" destId="{7A889254-16DC-4E33-9427-E6F9785FF3A7}" srcOrd="0" destOrd="0" presId="urn:microsoft.com/office/officeart/2008/layout/VerticalCurvedList"/>
    <dgm:cxn modelId="{9FEBFD16-20E5-4923-9DCD-EDC3D351E071}" type="presParOf" srcId="{7A889254-16DC-4E33-9427-E6F9785FF3A7}" destId="{861EF233-99B6-4D52-981F-036F919EF2CB}" srcOrd="0" destOrd="0" presId="urn:microsoft.com/office/officeart/2008/layout/VerticalCurvedList"/>
    <dgm:cxn modelId="{0DB59F6A-0242-456B-B775-BE502CB8865A}" type="presParOf" srcId="{861EF233-99B6-4D52-981F-036F919EF2CB}" destId="{8E581EEA-7291-49DC-A0B6-2D3CB22CEC01}" srcOrd="0" destOrd="0" presId="urn:microsoft.com/office/officeart/2008/layout/VerticalCurvedList"/>
    <dgm:cxn modelId="{1D9DCA75-9D88-4E30-8AD0-89F6A9984AD2}" type="presParOf" srcId="{861EF233-99B6-4D52-981F-036F919EF2CB}" destId="{18BED515-6AD5-4F3F-8EBE-598AC2641F40}" srcOrd="1" destOrd="0" presId="urn:microsoft.com/office/officeart/2008/layout/VerticalCurvedList"/>
    <dgm:cxn modelId="{F6905DEC-FA47-4CDD-800E-15A87762789A}" type="presParOf" srcId="{861EF233-99B6-4D52-981F-036F919EF2CB}" destId="{83E641FE-B30F-4D99-B254-966D29103E3D}" srcOrd="2" destOrd="0" presId="urn:microsoft.com/office/officeart/2008/layout/VerticalCurvedList"/>
    <dgm:cxn modelId="{0EBA7AB9-C1DF-43F4-A1C0-F9EEF3B08CDB}" type="presParOf" srcId="{861EF233-99B6-4D52-981F-036F919EF2CB}" destId="{E1A597FB-061A-42D3-9F28-DDDF98EA9B2D}" srcOrd="3" destOrd="0" presId="urn:microsoft.com/office/officeart/2008/layout/VerticalCurvedList"/>
    <dgm:cxn modelId="{C0842BB2-5B11-41FE-B786-CA9BCD9C80AF}" type="presParOf" srcId="{7A889254-16DC-4E33-9427-E6F9785FF3A7}" destId="{2C934C8B-A458-4BEB-9A5A-421F40B506C0}" srcOrd="1" destOrd="0" presId="urn:microsoft.com/office/officeart/2008/layout/VerticalCurvedList"/>
    <dgm:cxn modelId="{5D709DE6-85A7-4BC5-9E9A-AFEB468C3F6B}" type="presParOf" srcId="{7A889254-16DC-4E33-9427-E6F9785FF3A7}" destId="{CC745E76-2DA3-4EC2-A4BE-55477EC3BCCE}" srcOrd="2" destOrd="0" presId="urn:microsoft.com/office/officeart/2008/layout/VerticalCurvedList"/>
    <dgm:cxn modelId="{A5AC1204-48A5-4AD1-ABDB-6066148E7A9D}" type="presParOf" srcId="{CC745E76-2DA3-4EC2-A4BE-55477EC3BCCE}" destId="{1DA95B94-1D64-4A8B-91CA-AC175B9A7848}" srcOrd="0" destOrd="0" presId="urn:microsoft.com/office/officeart/2008/layout/VerticalCurvedList"/>
    <dgm:cxn modelId="{45C9CE75-8781-4073-9154-154E5E5BF46E}" type="presParOf" srcId="{7A889254-16DC-4E33-9427-E6F9785FF3A7}" destId="{7F6EC115-43DE-4494-9614-CA42C8C2547E}" srcOrd="3" destOrd="0" presId="urn:microsoft.com/office/officeart/2008/layout/VerticalCurvedList"/>
    <dgm:cxn modelId="{B7A46ABB-8A1B-48F9-90BD-794BC90A288E}" type="presParOf" srcId="{7A889254-16DC-4E33-9427-E6F9785FF3A7}" destId="{5D778BE3-6111-4B86-8A36-2F21D682B1B5}" srcOrd="4" destOrd="0" presId="urn:microsoft.com/office/officeart/2008/layout/VerticalCurvedList"/>
    <dgm:cxn modelId="{3E3028E7-4DC4-4D64-9F15-6E6B9C34345C}" type="presParOf" srcId="{5D778BE3-6111-4B86-8A36-2F21D682B1B5}" destId="{81789F2E-EAA8-40CC-A84B-1008EC4ED99A}" srcOrd="0" destOrd="0" presId="urn:microsoft.com/office/officeart/2008/layout/VerticalCurvedList"/>
    <dgm:cxn modelId="{A21EF481-7BAD-4CC5-80CE-B537FC65F30B}" type="presParOf" srcId="{7A889254-16DC-4E33-9427-E6F9785FF3A7}" destId="{D6149711-A3BA-4D68-89AD-E86BD20EE270}" srcOrd="5" destOrd="0" presId="urn:microsoft.com/office/officeart/2008/layout/VerticalCurvedList"/>
    <dgm:cxn modelId="{F2B7B5D0-7C9D-4ABF-9ED4-3F68110BB256}" type="presParOf" srcId="{7A889254-16DC-4E33-9427-E6F9785FF3A7}" destId="{D58765B1-1E9E-4BB6-9126-EF109B0AF88B}" srcOrd="6" destOrd="0" presId="urn:microsoft.com/office/officeart/2008/layout/VerticalCurvedList"/>
    <dgm:cxn modelId="{B1F1DD4E-82BF-4CDE-90D5-D6698CAC669F}" type="presParOf" srcId="{D58765B1-1E9E-4BB6-9126-EF109B0AF88B}" destId="{6B68B655-64D3-43B6-B07F-E47A545CA4DD}" srcOrd="0" destOrd="0" presId="urn:microsoft.com/office/officeart/2008/layout/VerticalCurvedList"/>
    <dgm:cxn modelId="{D1D01DA6-8BF5-4234-9443-40DB5557EEB0}" type="presParOf" srcId="{7A889254-16DC-4E33-9427-E6F9785FF3A7}" destId="{EA8EC193-A695-4E77-81BA-1B50F7B7EDD9}" srcOrd="7" destOrd="0" presId="urn:microsoft.com/office/officeart/2008/layout/VerticalCurvedList"/>
    <dgm:cxn modelId="{D40EBE37-6802-4DEF-ABE3-1391201E9789}" type="presParOf" srcId="{7A889254-16DC-4E33-9427-E6F9785FF3A7}" destId="{BEF92586-9039-4080-9016-9F9892E62E63}" srcOrd="8" destOrd="0" presId="urn:microsoft.com/office/officeart/2008/layout/VerticalCurvedList"/>
    <dgm:cxn modelId="{9373E948-C14D-4CE2-9E72-3CAEA21C982E}" type="presParOf" srcId="{BEF92586-9039-4080-9016-9F9892E62E63}" destId="{EAD1A74A-A279-4456-949B-D3225EC5DD4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ED515-6AD5-4F3F-8EBE-598AC2641F40}">
      <dsp:nvSpPr>
        <dsp:cNvPr id="0" name=""/>
        <dsp:cNvSpPr/>
      </dsp:nvSpPr>
      <dsp:spPr>
        <a:xfrm>
          <a:off x="-4991035" y="-764716"/>
          <a:ext cx="5944066" cy="5944066"/>
        </a:xfrm>
        <a:prstGeom prst="blockArc">
          <a:avLst>
            <a:gd name="adj1" fmla="val 18900000"/>
            <a:gd name="adj2" fmla="val 2700000"/>
            <a:gd name="adj3" fmla="val 363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934C8B-A458-4BEB-9A5A-421F40B506C0}">
      <dsp:nvSpPr>
        <dsp:cNvPr id="0" name=""/>
        <dsp:cNvSpPr/>
      </dsp:nvSpPr>
      <dsp:spPr>
        <a:xfrm>
          <a:off x="499051" y="339396"/>
          <a:ext cx="7740161" cy="67914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0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Tahoma" pitchFamily="34" charset="0"/>
              <a:cs typeface="Tahoma" pitchFamily="34" charset="0"/>
            </a:rPr>
            <a:t>1. </a:t>
          </a:r>
          <a:r>
            <a:rPr lang="en-US" sz="3500" kern="1200">
              <a:latin typeface="Times New Roman" panose="02020603050405020304" pitchFamily="18" charset="0"/>
              <a:cs typeface="Times New Roman" panose="02020603050405020304" pitchFamily="18" charset="0"/>
            </a:rPr>
            <a:t>VNPT-CA SignServer</a:t>
          </a:r>
          <a:endParaRPr lang="en-US" sz="3500" kern="1200">
            <a:latin typeface="Tahoma" pitchFamily="34" charset="0"/>
            <a:cs typeface="Tahoma" pitchFamily="34" charset="0"/>
          </a:endParaRPr>
        </a:p>
      </dsp:txBody>
      <dsp:txXfrm>
        <a:off x="499051" y="339396"/>
        <a:ext cx="7740161" cy="679147"/>
      </dsp:txXfrm>
    </dsp:sp>
    <dsp:sp modelId="{1DA95B94-1D64-4A8B-91CA-AC175B9A7848}">
      <dsp:nvSpPr>
        <dsp:cNvPr id="0" name=""/>
        <dsp:cNvSpPr/>
      </dsp:nvSpPr>
      <dsp:spPr>
        <a:xfrm>
          <a:off x="74584" y="254503"/>
          <a:ext cx="848933" cy="8489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EC115-43DE-4494-9614-CA42C8C2547E}">
      <dsp:nvSpPr>
        <dsp:cNvPr id="0" name=""/>
        <dsp:cNvSpPr/>
      </dsp:nvSpPr>
      <dsp:spPr>
        <a:xfrm>
          <a:off x="888421" y="1358294"/>
          <a:ext cx="7350790" cy="679147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0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Tahoma" pitchFamily="34" charset="0"/>
              <a:cs typeface="Tahoma" pitchFamily="34" charset="0"/>
            </a:rPr>
            <a:t>2. </a:t>
          </a:r>
          <a:r>
            <a:rPr lang="en-US" sz="3500" kern="1200">
              <a:latin typeface="Times New Roman" panose="02020603050405020304" pitchFamily="18" charset="0"/>
              <a:cs typeface="Times New Roman" panose="02020603050405020304" pitchFamily="18" charset="0"/>
            </a:rPr>
            <a:t>VNPT-CA Plugin</a:t>
          </a:r>
          <a:endParaRPr lang="en-US" sz="3500" kern="1200">
            <a:latin typeface="Tahoma" pitchFamily="34" charset="0"/>
            <a:cs typeface="Tahoma" pitchFamily="34" charset="0"/>
          </a:endParaRPr>
        </a:p>
      </dsp:txBody>
      <dsp:txXfrm>
        <a:off x="888421" y="1358294"/>
        <a:ext cx="7350790" cy="679147"/>
      </dsp:txXfrm>
    </dsp:sp>
    <dsp:sp modelId="{81789F2E-EAA8-40CC-A84B-1008EC4ED99A}">
      <dsp:nvSpPr>
        <dsp:cNvPr id="0" name=""/>
        <dsp:cNvSpPr/>
      </dsp:nvSpPr>
      <dsp:spPr>
        <a:xfrm>
          <a:off x="463954" y="1273400"/>
          <a:ext cx="848933" cy="8489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49711-A3BA-4D68-89AD-E86BD20EE270}">
      <dsp:nvSpPr>
        <dsp:cNvPr id="0" name=""/>
        <dsp:cNvSpPr/>
      </dsp:nvSpPr>
      <dsp:spPr>
        <a:xfrm>
          <a:off x="888421" y="2377191"/>
          <a:ext cx="7350790" cy="679147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0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Tahoma" pitchFamily="34" charset="0"/>
              <a:cs typeface="Tahoma" pitchFamily="34" charset="0"/>
            </a:rPr>
            <a:t>3. </a:t>
          </a:r>
          <a:r>
            <a:rPr lang="en-US" sz="3500" kern="1200">
              <a:latin typeface="Times New Roman" panose="02020603050405020304" pitchFamily="18" charset="0"/>
              <a:cs typeface="Times New Roman" panose="02020603050405020304" pitchFamily="18" charset="0"/>
            </a:rPr>
            <a:t>Demo ứng dụng CA</a:t>
          </a:r>
          <a:endParaRPr lang="en-US" sz="3500" kern="1200">
            <a:latin typeface="Tahoma" pitchFamily="34" charset="0"/>
            <a:cs typeface="Tahoma" pitchFamily="34" charset="0"/>
          </a:endParaRPr>
        </a:p>
      </dsp:txBody>
      <dsp:txXfrm>
        <a:off x="888421" y="2377191"/>
        <a:ext cx="7350790" cy="679147"/>
      </dsp:txXfrm>
    </dsp:sp>
    <dsp:sp modelId="{6B68B655-64D3-43B6-B07F-E47A545CA4DD}">
      <dsp:nvSpPr>
        <dsp:cNvPr id="0" name=""/>
        <dsp:cNvSpPr/>
      </dsp:nvSpPr>
      <dsp:spPr>
        <a:xfrm>
          <a:off x="463954" y="2292298"/>
          <a:ext cx="848933" cy="8489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EC193-A695-4E77-81BA-1B50F7B7EDD9}">
      <dsp:nvSpPr>
        <dsp:cNvPr id="0" name=""/>
        <dsp:cNvSpPr/>
      </dsp:nvSpPr>
      <dsp:spPr>
        <a:xfrm>
          <a:off x="499051" y="3396088"/>
          <a:ext cx="7740161" cy="679147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0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US" sz="3500" kern="1200" err="1">
              <a:latin typeface="Times New Roman" panose="02020603050405020304" pitchFamily="18" charset="0"/>
              <a:cs typeface="Times New Roman" panose="02020603050405020304" pitchFamily="18" charset="0"/>
            </a:rPr>
            <a:t>Thảo</a:t>
          </a:r>
          <a:r>
            <a:rPr lang="en-US" sz="3500" kern="12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500" kern="1200" err="1">
              <a:latin typeface="Times New Roman" panose="02020603050405020304" pitchFamily="18" charset="0"/>
              <a:cs typeface="Times New Roman" panose="02020603050405020304" pitchFamily="18" charset="0"/>
            </a:rPr>
            <a:t>luận</a:t>
          </a:r>
          <a:endParaRPr lang="en-US" sz="3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051" y="3396088"/>
        <a:ext cx="7740161" cy="679147"/>
      </dsp:txXfrm>
    </dsp:sp>
    <dsp:sp modelId="{EAD1A74A-A279-4456-949B-D3225EC5DD4B}">
      <dsp:nvSpPr>
        <dsp:cNvPr id="0" name=""/>
        <dsp:cNvSpPr/>
      </dsp:nvSpPr>
      <dsp:spPr>
        <a:xfrm>
          <a:off x="74584" y="3311195"/>
          <a:ext cx="848933" cy="8489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37981-F6E1-4229-B671-F9ACB28395F7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121C8-D36F-451E-9092-F72BE33D1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A5EE-3A56-4850-AADB-FD7C09FDAD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448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Giải pháp VNPT Core CA – CA Nội bộ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121C8-D36F-451E-9092-F72BE33D1B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90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121C8-D36F-451E-9092-F72BE33D1B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48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7EDE-F7EB-4C45-8671-62B387F45739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FAAD-2914-41D5-953E-95D9FF6650BF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0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5824-94C7-4E4E-AEE5-CE8ECB91D110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2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9002-AA66-4EF5-A702-5BB4BDB23C24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8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A5F7-3107-42BB-A36E-BD4BE6FEC515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59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B4041-CDEC-4852-B270-4EFF0336DB6C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05C43-0413-4489-891D-D6D38A890157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0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7BCA-C28D-4CF2-B36E-D7671458A4E8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3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588B-E195-4AD8-93BE-76DE62FA874A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08CA9-E886-473A-B842-350191797D81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F411-0E00-48B4-8EC2-DCA107365740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87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007C-62B7-45A2-A1CB-CBC1DD899CAC}" type="datetime1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Công ty Phần mềm VNPT - VNPTSoftware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E8D36-33CD-40EF-B8AC-F6CB419A37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0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8870" y="2886339"/>
            <a:ext cx="6729047" cy="1947022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</a:pPr>
            <a:r>
              <a:rPr lang="en-US" sz="3000" b="1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GIẢI PHÁP TÍCH HỢP CKS CHO DOANH NGHIỆP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38092" y="6189785"/>
            <a:ext cx="398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15/06/2016</a:t>
            </a:r>
          </a:p>
        </p:txBody>
      </p: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4643210" y="4211191"/>
            <a:ext cx="5431904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800" i="1">
              <a:solidFill>
                <a:srgbClr val="0000CC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60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86938" y="473707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03142679"/>
              </p:ext>
            </p:extLst>
          </p:nvPr>
        </p:nvGraphicFramePr>
        <p:xfrm>
          <a:off x="1906174" y="1383993"/>
          <a:ext cx="8299937" cy="4414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050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232A721-EB00-4B9F-87CB-6583247E9DCF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8C541B-6F7C-4808-95D1-5A1E567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62" y="1173776"/>
            <a:ext cx="10968838" cy="53254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Giải pháp ký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trung VNPT-CA Signserver</a:t>
            </a:r>
          </a:p>
          <a:p>
            <a:pPr marL="0" indent="0" algn="just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Là giải pháp tích hợp ký số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hệ thống quản lý (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, Văn bản, Hợp </a:t>
            </a:r>
            <a:r>
              <a:rPr lang="en-US" sz="30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,…), giao dịch điện tử sẵn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doanh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">
              <a:lnSpc>
                <a:spcPct val="110000"/>
              </a:lnSpc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Ký số các loại văn bản: pdf, office, xml, text,…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Lập trình tối </a:t>
            </a:r>
            <a:r>
              <a:rPr lang="vi-VN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u hóa t</a:t>
            </a:r>
            <a:r>
              <a:rPr lang="vi-VN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ơng tác: Thiết bị HSM, USB Token, CTS.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85297B8-0B82-44F2-9851-3288764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3210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36969FC8-91D2-4D65-9C8E-CCCA0691F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E6E86C1-E604-4F8B-9AE2-C664CDA6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750" y="6356226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A4567-0165-4D45-942B-22CAB38FF74C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CA30715-DD57-40D4-AE2A-29724DDB9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3" y="1576825"/>
            <a:ext cx="7882245" cy="51305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340CF3-BAD3-4D76-B593-347A37C3AA64}"/>
              </a:ext>
            </a:extLst>
          </p:cNvPr>
          <p:cNvSpPr/>
          <p:nvPr/>
        </p:nvSpPr>
        <p:spPr>
          <a:xfrm>
            <a:off x="393700" y="992050"/>
            <a:ext cx="1766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Mô hình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07AE94-7A92-4D6C-B499-27DC9C264EC3}"/>
              </a:ext>
            </a:extLst>
          </p:cNvPr>
          <p:cNvSpPr/>
          <p:nvPr/>
        </p:nvSpPr>
        <p:spPr>
          <a:xfrm>
            <a:off x="8243031" y="1576825"/>
            <a:ext cx="3912637" cy="3537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Server Ứng dụng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: hệ thống ứng dụng đã có sẵn (Hệ thống hóa đ</a:t>
            </a:r>
            <a:r>
              <a:rPr lang="vi-VN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ơ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n điện tử, Hệ thống giao dịch, Hệ thống quản lý văn bản,…)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SignServer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: server ký/xác thực dữ liệu, tối </a:t>
            </a:r>
            <a:r>
              <a:rPr lang="vi-VN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ư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u hóa khả năng t</a:t>
            </a:r>
            <a:r>
              <a:rPr lang="vi-VN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ư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ơng tác với HSM, Usb Token, SmartCard, Chứng th</a:t>
            </a:r>
            <a:r>
              <a:rPr lang="vi-VN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ư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mềm,…</a:t>
            </a:r>
            <a:endParaRPr lang="en-US"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VA (Validation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): 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server kiểm tra hiệu lực chứng thư số của nhà cung cấp dịch vụ CA</a:t>
            </a:r>
          </a:p>
        </p:txBody>
      </p:sp>
    </p:spTree>
    <p:extLst>
      <p:ext uri="{BB962C8B-B14F-4D97-AF65-F5344CB8AC3E}">
        <p14:creationId xmlns:p14="http://schemas.microsoft.com/office/powerpoint/2010/main" val="3746277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232A721-EB00-4B9F-87CB-6583247E9DCF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8C541B-6F7C-4808-95D1-5A1E567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62" y="1335314"/>
            <a:ext cx="10968838" cy="50024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Hệ thống quản trị VNPT-CA SignServer</a:t>
            </a:r>
          </a:p>
          <a:p>
            <a:pPr lvl="1" algn="just">
              <a:lnSpc>
                <a:spcPct val="110000"/>
              </a:lnSpc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Là hệ thống quản trị giao diện web, cho phép quản trị viên t</a:t>
            </a:r>
            <a:r>
              <a:rPr lang="vi-VN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ơng tác với hệ thống SignServer.</a:t>
            </a:r>
          </a:p>
          <a:p>
            <a:pPr lvl="1" algn="just">
              <a:lnSpc>
                <a:spcPct val="110000"/>
              </a:lnSpc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Các chức năng: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 Quản lý tài khoản</a:t>
            </a:r>
          </a:p>
          <a:p>
            <a:pPr lvl="2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 Quản lý worker</a:t>
            </a:r>
          </a:p>
          <a:p>
            <a:pPr lvl="2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 Quản lý giao dịch</a:t>
            </a:r>
          </a:p>
          <a:p>
            <a:pPr lvl="2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 Quản lý log</a:t>
            </a:r>
          </a:p>
          <a:p>
            <a:pPr lvl="2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 Quản lý chứng thư số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85297B8-0B82-44F2-9851-3288764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8268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36969FC8-91D2-4D65-9C8E-CCCA0691F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E6E86C1-E604-4F8B-9AE2-C664CDA6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750" y="6356226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A4567-0165-4D45-942B-22CAB38FF74C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340CF3-BAD3-4D76-B593-347A37C3AA64}"/>
              </a:ext>
            </a:extLst>
          </p:cNvPr>
          <p:cNvSpPr/>
          <p:nvPr/>
        </p:nvSpPr>
        <p:spPr>
          <a:xfrm>
            <a:off x="482753" y="992050"/>
            <a:ext cx="3339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Quản lý tài khoản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EFE75D-0DAC-49A4-8FBA-B3175394D5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3" y="1614841"/>
            <a:ext cx="7512698" cy="46054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C178DF-774B-4905-91F6-1630C916721C}"/>
              </a:ext>
            </a:extLst>
          </p:cNvPr>
          <p:cNvSpPr/>
          <p:nvPr/>
        </p:nvSpPr>
        <p:spPr>
          <a:xfrm>
            <a:off x="8089901" y="1576825"/>
            <a:ext cx="406576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Quản lý tài khoản: 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cho phép quản lý danh sách quản trị viên, thêm, sửa, xóa quản trị viên.</a:t>
            </a:r>
          </a:p>
        </p:txBody>
      </p:sp>
    </p:spTree>
    <p:extLst>
      <p:ext uri="{BB962C8B-B14F-4D97-AF65-F5344CB8AC3E}">
        <p14:creationId xmlns:p14="http://schemas.microsoft.com/office/powerpoint/2010/main" val="105032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36969FC8-91D2-4D65-9C8E-CCCA0691F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E6E86C1-E604-4F8B-9AE2-C664CDA6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750" y="6356226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A4567-0165-4D45-942B-22CAB38FF74C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340CF3-BAD3-4D76-B593-347A37C3AA64}"/>
              </a:ext>
            </a:extLst>
          </p:cNvPr>
          <p:cNvSpPr/>
          <p:nvPr/>
        </p:nvSpPr>
        <p:spPr>
          <a:xfrm>
            <a:off x="482753" y="992050"/>
            <a:ext cx="29658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Quản lý worker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0754B6-27EC-4058-AE73-A17B4CA3A2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3" y="1773089"/>
            <a:ext cx="7170071" cy="45831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DB4F99-AB92-4FEE-B088-E8D53D1C4938}"/>
              </a:ext>
            </a:extLst>
          </p:cNvPr>
          <p:cNvSpPr/>
          <p:nvPr/>
        </p:nvSpPr>
        <p:spPr>
          <a:xfrm>
            <a:off x="7793502" y="1773089"/>
            <a:ext cx="4276578" cy="266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Quản lý worker:</a:t>
            </a:r>
          </a:p>
          <a:p>
            <a:pPr marL="285750" marR="0" lvl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Quản lý worker signer: cho phép cấu hình thông tin hàm ký (vị trí, font chữ, ảnh, nội dung,… chữ ký)</a:t>
            </a:r>
          </a:p>
          <a:p>
            <a:pPr marL="285750" marR="0" lvl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en-US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Quản lý 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worker key: cho phép cấu hình chứng thư số dùng để ký số, sinh cặp khóa trong HSM, Usb Token,…, sinh yêu cầu tạo chứng thư,…</a:t>
            </a:r>
            <a:endParaRPr lang="en-US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273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36969FC8-91D2-4D65-9C8E-CCCA0691F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E6E86C1-E604-4F8B-9AE2-C664CDA6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750" y="6356226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A4567-0165-4D45-942B-22CAB38FF74C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340CF3-BAD3-4D76-B593-347A37C3AA64}"/>
              </a:ext>
            </a:extLst>
          </p:cNvPr>
          <p:cNvSpPr/>
          <p:nvPr/>
        </p:nvSpPr>
        <p:spPr>
          <a:xfrm>
            <a:off x="482753" y="992050"/>
            <a:ext cx="3272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Quản lý giao dịch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DB4F99-AB92-4FEE-B088-E8D53D1C4938}"/>
              </a:ext>
            </a:extLst>
          </p:cNvPr>
          <p:cNvSpPr/>
          <p:nvPr/>
        </p:nvSpPr>
        <p:spPr>
          <a:xfrm>
            <a:off x="7793502" y="1688123"/>
            <a:ext cx="42765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</a:rPr>
              <a:t>Quản lý giao dịch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</a:rPr>
              <a:t>: xem, tìm kiếm, thống kê các giao dịch ký/xác thực đã thực hiện, thông tin về giao dịch như loại file đã ký, trạng thái ký,…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FC4A86-2A63-45CE-BF9B-CF16168A38A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2" y="1688123"/>
            <a:ext cx="7170071" cy="445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2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36969FC8-91D2-4D65-9C8E-CCCA0691F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E6E86C1-E604-4F8B-9AE2-C664CDA6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4750" y="6356226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A4567-0165-4D45-942B-22CAB38FF74C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340CF3-BAD3-4D76-B593-347A37C3AA64}"/>
              </a:ext>
            </a:extLst>
          </p:cNvPr>
          <p:cNvSpPr/>
          <p:nvPr/>
        </p:nvSpPr>
        <p:spPr>
          <a:xfrm>
            <a:off x="482753" y="992050"/>
            <a:ext cx="2212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Quản lý log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DB4F99-AB92-4FEE-B088-E8D53D1C4938}"/>
              </a:ext>
            </a:extLst>
          </p:cNvPr>
          <p:cNvSpPr/>
          <p:nvPr/>
        </p:nvSpPr>
        <p:spPr>
          <a:xfrm>
            <a:off x="7793502" y="1688122"/>
            <a:ext cx="42765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>
                <a:latin typeface="Times New Roman" panose="02020603050405020304" pitchFamily="18" charset="0"/>
                <a:ea typeface="Malgun Gothic" panose="020B0503020000020004" pitchFamily="34" charset="-127"/>
              </a:rPr>
              <a:t>Quản lý log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</a:rPr>
              <a:t>: </a:t>
            </a:r>
            <a:r>
              <a:rPr lang="en-US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xem các thông tin trong quá trình hệ thống thực thi, nhằm phát hiện kịp thời các lỗi phát sinh để đưa ra phương án xử lý.</a:t>
            </a:r>
            <a:endParaRPr lang="en-US" sz="1400"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111188-35E7-40B3-8A7D-87B94D94507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2" y="1688122"/>
            <a:ext cx="7170071" cy="42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04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232A721-EB00-4B9F-87CB-6583247E9DCF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8C541B-6F7C-4808-95D1-5A1E567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62" y="1173776"/>
            <a:ext cx="10968838" cy="53254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Hiệu năng hệ thống</a:t>
            </a:r>
          </a:p>
          <a:p>
            <a:pPr marL="0" indent="0" algn="just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r>
              <a:rPr 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CPU 8 core, RAM 16G, HDD 1T</a:t>
            </a:r>
          </a:p>
          <a:p>
            <a:pPr lvl="2" algn="just">
              <a:lnSpc>
                <a:spcPct val="110000"/>
              </a:lnSpc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Ký/Xác thực: 2000 Tran/s – 1 Tran ~ 10Kb</a:t>
            </a:r>
          </a:p>
          <a:p>
            <a:pPr lvl="2" algn="just">
              <a:lnSpc>
                <a:spcPct val="110000"/>
              </a:lnSpc>
            </a:pP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Ký/Xác thực : 100 Tran/s – 1 Tran ~ 2Mb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85297B8-0B82-44F2-9851-3288764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9686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36969FC8-91D2-4D65-9C8E-CCCA0691F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E6E86C1-E604-4F8B-9AE2-C664CDA6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FDDCC1A-9687-4406-9807-A26212090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48" y="1178081"/>
            <a:ext cx="10515600" cy="5452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Kết luận</a:t>
            </a:r>
          </a:p>
          <a:p>
            <a:pPr marL="457200" lvl="1" algn="just">
              <a:lnSpc>
                <a:spcPct val="110000"/>
              </a:lnSpc>
            </a:pPr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Giải pháp giúp các tổ chức, doanh nghiệp tích hợp ký số với các hệ thống hiện tại.</a:t>
            </a:r>
          </a:p>
          <a:p>
            <a:pPr marL="457200" lvl="1" algn="just">
              <a:lnSpc>
                <a:spcPct val="110000"/>
              </a:lnSpc>
            </a:pPr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Tổ chức, doanh nghiệp không cần quản lý CTS mà quản lý tập trung trên Server.</a:t>
            </a:r>
          </a:p>
          <a:p>
            <a:pPr marL="457200" lvl="1" algn="just">
              <a:lnSpc>
                <a:spcPct val="110000"/>
              </a:lnSpc>
            </a:pPr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Nâng cao tính an toàn, bảo mật cho hệ thống thông tin doanh nghiệp.</a:t>
            </a:r>
          </a:p>
          <a:p>
            <a:pPr marL="457200" lvl="1" algn="just">
              <a:lnSpc>
                <a:spcPct val="110000"/>
              </a:lnSpc>
            </a:pPr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Hệ thống ký số tập trung triển khai nhanh chóng và tiện lợi.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7EBCD6-D0A3-43E0-B307-75932334828B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SIGNSERVER</a:t>
            </a:r>
          </a:p>
        </p:txBody>
      </p:sp>
    </p:spTree>
    <p:extLst>
      <p:ext uri="{BB962C8B-B14F-4D97-AF65-F5344CB8AC3E}">
        <p14:creationId xmlns:p14="http://schemas.microsoft.com/office/powerpoint/2010/main" val="435833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8C541B-6F7C-4808-95D1-5A1E567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62" y="1173776"/>
            <a:ext cx="10968838" cy="532549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Giải pháp tích hợp ký số trên trình duyệt: VNPT - CA Plugin</a:t>
            </a:r>
          </a:p>
          <a:p>
            <a:pPr lvl="1" algn="just">
              <a:lnSpc>
                <a:spcPct val="120000"/>
              </a:lnSpc>
            </a:pP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VNPT - CA Plugin là phần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số cho các ứng dụng web</a:t>
            </a:r>
          </a:p>
          <a:p>
            <a:pPr lvl="1" algn="just">
              <a:lnSpc>
                <a:spcPct val="120000"/>
              </a:lnSpc>
            </a:pP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Cung cấp các chức năng ký dữ liệu xml, pdf, office, text, …</a:t>
            </a:r>
          </a:p>
          <a:p>
            <a:pPr lvl="1" algn="just">
              <a:lnSpc>
                <a:spcPct val="120000"/>
              </a:lnSpc>
            </a:pP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8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ơng thích với các phiên bản mới nhất của tất cả các trình duyệt</a:t>
            </a:r>
          </a:p>
          <a:p>
            <a:pPr lvl="2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Google Chrome</a:t>
            </a:r>
          </a:p>
          <a:p>
            <a:pPr lvl="2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Firefox</a:t>
            </a:r>
          </a:p>
          <a:p>
            <a:pPr lvl="2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Internet Explorer</a:t>
            </a:r>
          </a:p>
          <a:p>
            <a:pPr lvl="2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Microsoft Edge</a:t>
            </a:r>
          </a:p>
          <a:p>
            <a:pPr lvl="2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Safari</a:t>
            </a:r>
          </a:p>
          <a:p>
            <a:pPr lvl="1" algn="just">
              <a:lnSpc>
                <a:spcPct val="120000"/>
              </a:lnSpc>
            </a:pP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Không phải extension nên không cần addon, enable trên trình duyệt</a:t>
            </a:r>
          </a:p>
          <a:p>
            <a:pPr marL="457200" lvl="1" indent="0" algn="just">
              <a:lnSpc>
                <a:spcPct val="120000"/>
              </a:lnSpc>
              <a:buNone/>
            </a:pP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85297B8-0B82-44F2-9851-3288764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8DED00-1BC4-4722-AEE3-32236B4FC8C9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VNPT-CA PLUGIN</a:t>
            </a:r>
          </a:p>
        </p:txBody>
      </p:sp>
    </p:spTree>
    <p:extLst>
      <p:ext uri="{BB962C8B-B14F-4D97-AF65-F5344CB8AC3E}">
        <p14:creationId xmlns:p14="http://schemas.microsoft.com/office/powerpoint/2010/main" val="2969968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82F119-0BC9-494F-80A7-F33FEFB008F1}"/>
              </a:ext>
            </a:extLst>
          </p:cNvPr>
          <p:cNvSpPr txBox="1"/>
          <p:nvPr/>
        </p:nvSpPr>
        <p:spPr>
          <a:xfrm>
            <a:off x="7341988" y="1527209"/>
            <a:ext cx="4535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plugin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Javascript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do plugin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Plugin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lên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do website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gói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ng</a:t>
            </a:r>
            <a:r>
              <a:rPr lang="vi-VN" sz="2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ời dùng.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1A7F5A5-325B-4786-90F8-B6BA4A8A5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50253-8CE5-4C7C-B90B-DA59973FC85F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 DỤNG CA / VNPT-CA PLUGIN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EB7655-12A3-40F6-BA81-8ECC2538E7D4}"/>
              </a:ext>
            </a:extLst>
          </p:cNvPr>
          <p:cNvSpPr/>
          <p:nvPr/>
        </p:nvSpPr>
        <p:spPr>
          <a:xfrm>
            <a:off x="393700" y="992050"/>
            <a:ext cx="1766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Mô hình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08F622C-3D93-4396-8598-374D7C55B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1" y="1614294"/>
            <a:ext cx="6846690" cy="486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10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9ED978-0314-4F13-8A63-F364EB8E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2724CA-F6ED-4932-9F95-836F48AD5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654"/>
            <a:ext cx="10515600" cy="45377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Kết luận</a:t>
            </a:r>
          </a:p>
          <a:p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Giải pháp phù hợp với các hệ thống, ứng dụng sử dụng nhiều chữ ký số cá nhân</a:t>
            </a:r>
          </a:p>
          <a:p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Hệ thống triển khai tiện lợi, đơn giản hóa quá trình ký số của người dùng</a:t>
            </a:r>
          </a:p>
          <a:p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Giải pháp hoàn toàn tối </a:t>
            </a:r>
            <a:r>
              <a:rPr lang="vi-VN" sz="31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u với tất cả trình duyệt</a:t>
            </a:r>
            <a:r>
              <a:rPr lang="en-US"/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109D2F-901D-4016-8B45-A4805AEFAF6E}"/>
              </a:ext>
            </a:extLst>
          </p:cNvPr>
          <p:cNvSpPr txBox="1"/>
          <p:nvPr/>
        </p:nvSpPr>
        <p:spPr>
          <a:xfrm>
            <a:off x="5359791" y="492369"/>
            <a:ext cx="68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 DỤNG CA / VNPT-CA PLUGIN</a:t>
            </a:r>
          </a:p>
        </p:txBody>
      </p:sp>
    </p:spTree>
    <p:extLst>
      <p:ext uri="{BB962C8B-B14F-4D97-AF65-F5344CB8AC3E}">
        <p14:creationId xmlns:p14="http://schemas.microsoft.com/office/powerpoint/2010/main" val="3186141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7A1AF-B577-4F4E-84FC-282CBE899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31F140-92A9-4F71-909C-D17E41066CBE}"/>
              </a:ext>
            </a:extLst>
          </p:cNvPr>
          <p:cNvSpPr txBox="1"/>
          <p:nvPr/>
        </p:nvSpPr>
        <p:spPr>
          <a:xfrm>
            <a:off x="5194495" y="408394"/>
            <a:ext cx="68322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BF5652-AFCE-4808-BC6A-3D056B418BF4}"/>
              </a:ext>
            </a:extLst>
          </p:cNvPr>
          <p:cNvSpPr/>
          <p:nvPr/>
        </p:nvSpPr>
        <p:spPr>
          <a:xfrm>
            <a:off x="4739645" y="1602146"/>
            <a:ext cx="1779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DEMO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560C10A-CE0F-442C-8E93-693D9676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241" y="2546252"/>
            <a:ext cx="10046642" cy="3488788"/>
          </a:xfrm>
        </p:spPr>
        <p:txBody>
          <a:bodyPr>
            <a:normAutofit/>
          </a:bodyPr>
          <a:lstStyle/>
          <a:p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Ký số tập trung VNPT-CA Signserver</a:t>
            </a:r>
          </a:p>
          <a:p>
            <a:pPr lvl="1"/>
            <a:r>
              <a:rPr 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http://kydientu.vnpt-ca.vn/</a:t>
            </a:r>
          </a:p>
          <a:p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Ký số trên trình duyệt VNPT-CA Plugin </a:t>
            </a:r>
          </a:p>
          <a:p>
            <a:pPr lvl="1"/>
            <a:r>
              <a:rPr 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http://kyso.vnpt-ca.vn/ </a:t>
            </a:r>
          </a:p>
        </p:txBody>
      </p:sp>
    </p:spTree>
    <p:extLst>
      <p:ext uri="{BB962C8B-B14F-4D97-AF65-F5344CB8AC3E}">
        <p14:creationId xmlns:p14="http://schemas.microsoft.com/office/powerpoint/2010/main" val="3828828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201" y="1858766"/>
            <a:ext cx="10515600" cy="2560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/>
          </a:p>
          <a:p>
            <a:pPr marL="0" indent="0" algn="ctr">
              <a:buNone/>
            </a:pPr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7D9BD-364E-4541-AE10-03C13C2BE54E}"/>
              </a:ext>
            </a:extLst>
          </p:cNvPr>
          <p:cNvSpPr txBox="1"/>
          <p:nvPr/>
        </p:nvSpPr>
        <p:spPr>
          <a:xfrm>
            <a:off x="5359791" y="492369"/>
            <a:ext cx="68322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A8DB6-9E27-44E8-AB57-5898FC89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938E8D36-33CD-40EF-B8AC-F6CB419A373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9E3B4FF-163D-4CBC-A80E-17D89BEFB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F88255-406D-4D22-8775-E78150FA3224}"/>
              </a:ext>
            </a:extLst>
          </p:cNvPr>
          <p:cNvSpPr/>
          <p:nvPr/>
        </p:nvSpPr>
        <p:spPr>
          <a:xfrm>
            <a:off x="3051110" y="4368673"/>
            <a:ext cx="2649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Hỗ trợ giải pháp: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9EB853-33F4-4D9B-BA61-E00CC9203C21}"/>
              </a:ext>
            </a:extLst>
          </p:cNvPr>
          <p:cNvSpPr/>
          <p:nvPr/>
        </p:nvSpPr>
        <p:spPr>
          <a:xfrm>
            <a:off x="5551712" y="4378337"/>
            <a:ext cx="3058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Nguyễn Đăng Huy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48C056-8C09-44AE-9F16-144A5319C3DB}"/>
              </a:ext>
            </a:extLst>
          </p:cNvPr>
          <p:cNvSpPr/>
          <p:nvPr/>
        </p:nvSpPr>
        <p:spPr>
          <a:xfrm>
            <a:off x="3051111" y="4809224"/>
            <a:ext cx="23233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Địa chỉ eMail: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E95F54-7978-44F1-AF2E-5F62F5F76FBF}"/>
              </a:ext>
            </a:extLst>
          </p:cNvPr>
          <p:cNvSpPr/>
          <p:nvPr/>
        </p:nvSpPr>
        <p:spPr>
          <a:xfrm>
            <a:off x="5551712" y="4805008"/>
            <a:ext cx="4002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Nguyendanghuy@vnpt.vn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91793E-53E2-4204-B676-6EFCCD43FA9E}"/>
              </a:ext>
            </a:extLst>
          </p:cNvPr>
          <p:cNvSpPr/>
          <p:nvPr/>
        </p:nvSpPr>
        <p:spPr>
          <a:xfrm>
            <a:off x="3051110" y="5309384"/>
            <a:ext cx="2323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Số điện thoại: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251C6-1D37-46F3-B8DD-F75EED8E8674}"/>
              </a:ext>
            </a:extLst>
          </p:cNvPr>
          <p:cNvSpPr/>
          <p:nvPr/>
        </p:nvSpPr>
        <p:spPr>
          <a:xfrm>
            <a:off x="5551711" y="5309385"/>
            <a:ext cx="3825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088-624-1199</a:t>
            </a:r>
          </a:p>
        </p:txBody>
      </p:sp>
    </p:spTree>
    <p:extLst>
      <p:ext uri="{BB962C8B-B14F-4D97-AF65-F5344CB8AC3E}">
        <p14:creationId xmlns:p14="http://schemas.microsoft.com/office/powerpoint/2010/main" val="4265345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4789D3-7E4F-42FB-8B6C-BA02D61F8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Công ty Phần mềm VNPT - VNPTSoftware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CA2A9-8C26-4CFE-9227-2CDCC49E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E8D36-33CD-40EF-B8AC-F6CB419A373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9A763E-4DC6-4F29-B3CF-5CD9CB435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9101"/>
            <a:ext cx="10515600" cy="1735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r>
              <a:rPr lang="en-US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TRÂN TRỌNG CẢM </a:t>
            </a:r>
            <a:r>
              <a:rPr lang="vi-VN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4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N!</a:t>
            </a:r>
          </a:p>
        </p:txBody>
      </p:sp>
    </p:spTree>
    <p:extLst>
      <p:ext uri="{BB962C8B-B14F-4D97-AF65-F5344CB8AC3E}">
        <p14:creationId xmlns:p14="http://schemas.microsoft.com/office/powerpoint/2010/main" val="31963511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873</Words>
  <Application>Microsoft Office PowerPoint</Application>
  <PresentationFormat>Widescreen</PresentationFormat>
  <Paragraphs>115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Malgun Gothic</vt:lpstr>
      <vt:lpstr>Arial</vt:lpstr>
      <vt:lpstr>Calibri</vt:lpstr>
      <vt:lpstr>Calibri Light</vt:lpstr>
      <vt:lpstr>Tahoma</vt:lpstr>
      <vt:lpstr>Times New Roman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ThangNTc</dc:creator>
  <cp:lastModifiedBy>nguyen thanh phong</cp:lastModifiedBy>
  <cp:revision>568</cp:revision>
  <dcterms:created xsi:type="dcterms:W3CDTF">2017-06-13T01:45:32Z</dcterms:created>
  <dcterms:modified xsi:type="dcterms:W3CDTF">2017-08-10T23:41:06Z</dcterms:modified>
</cp:coreProperties>
</file>